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1" r:id="rId3"/>
    <p:sldId id="263" r:id="rId4"/>
    <p:sldId id="264" r:id="rId5"/>
    <p:sldId id="265" r:id="rId6"/>
    <p:sldId id="269" r:id="rId7"/>
    <p:sldId id="272" r:id="rId8"/>
    <p:sldId id="271" r:id="rId9"/>
    <p:sldId id="266" r:id="rId10"/>
    <p:sldId id="270" r:id="rId11"/>
    <p:sldId id="273" r:id="rId12"/>
    <p:sldId id="267" r:id="rId13"/>
    <p:sldId id="274" r:id="rId14"/>
    <p:sldId id="260" r:id="rId15"/>
    <p:sldId id="256" r:id="rId16"/>
    <p:sldId id="259" r:id="rId17"/>
    <p:sldId id="257" r:id="rId18"/>
    <p:sldId id="258" r:id="rId19"/>
    <p:sldId id="26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59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DAB10-007B-5B88-419C-C41A2EAAAF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D8C2A-1180-8A6F-85AC-D3C8FB30AA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F5F57-234C-47EF-645C-6AB7E2867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ADBDB-FBD3-7FFC-0191-872352F9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056A3-6EFB-2AC3-2F09-0EA44239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2156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A5C20-8EBB-4F2E-32F5-AB8F8593D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D8A0A-226A-F4A8-DAD4-1DF0ABC2DA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FDB5F-C33D-D422-2792-5B790188B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769B4-469A-C9CF-B205-57EC435CF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613A4-2120-7154-117C-768657793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4752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1E53A9-0A10-BB7B-89C4-D96AB0F69E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ECBE82-1372-9314-8BE2-808EDBB61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30652-835E-94C6-4514-7A6AEC7B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59BEF-F47B-0BFD-4216-42CB74DC6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4B1CA6-EAB0-8CFA-A945-2CA1549F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32832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60B1D-CAFB-95FE-3E33-F657996C5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2C7EC-22F2-4151-48BB-43B860AF7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C32F7C-DF20-5AE9-7415-7E5CB89F5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4EEF4-FD6A-FEC0-C538-E1C1C5ED2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7D372-690C-97BA-889F-9A2FAC01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4106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FC67B-E2B8-6623-2559-F0DFC3585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C229C-65D6-C3DE-19DB-AEE50297B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7347F1-4AA6-31A2-C076-FC6639853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5D2D6-9199-C1FF-5534-42997AEE9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AC931-B7FB-CBA2-9BE0-B46C118D0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0407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0A54C-6940-E7BC-41F2-B3C397BCA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C079A-5767-4588-4D77-6688D8996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A97A0-5B5A-A8AA-8465-FA605EF145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61CD5-310A-3D17-23D6-B5677B29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CEE5E0-29F1-96BA-1BF0-B4DFCD61A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034DD0-8950-3E71-7D6F-CC6D1E135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72663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76D0F-15E9-5FD1-B701-44A31F52B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1C216A-30F4-7C69-119C-14612D255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F4D12-5C25-3180-50CD-10EA0F643F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504F98-F056-D1E9-8978-60C692C42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68617-EEF3-BF7B-8F08-F0C33A66B2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715395-DAC4-DB8C-2DD4-1C82E1F7C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1421B6-CB4D-42C7-BF78-2EDD61148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E79D7-B8DC-80BF-1BB2-63B7C543F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60146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7F8A5-8999-75C8-5B4F-C44324D5F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793C21-F3FB-A002-BEA9-0DEC0B85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05A551-8C52-CDD5-3780-5A5382882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1DC631-7491-1351-A481-785FA41BD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3924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3066FE-583C-0BA4-1EA6-B07E1D3ED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BCBB7-AB55-1ED3-9F93-CA77E4E2C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419DD2-5AC2-55C4-3995-23AB1FD72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23910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0E2CB-635B-FE10-D26C-F4E0926B7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F7961-47D8-5548-D245-12FC6694BB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0C284C-D8B3-808F-A0D1-AFC08E3DB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2A3B7-A2F4-C5FC-C027-F3252CDAD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42043-FF7E-F19D-5799-3776B92D8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04C560-AC45-B97D-23C2-38CCF97B8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31700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00F1-CD54-C246-593C-D484778F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BBA10-CA62-8B8A-5F91-CEDE6386E8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B0C1ED-A63C-19E6-6FB5-1F7F24076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CB4E25-B7F0-9ECC-19F6-ADB254DD1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98DBD-742B-EA3B-83AB-100B71A96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3F554-B17B-7CDD-B9A8-03BA833EB5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72921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8E585E-4F1E-A3B5-B3D7-85FFF3A0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FCE60-B399-5160-E3BD-342E7B4DA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F9E70-EFA4-3EA7-ABA0-CE9745141D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7D141-0AFA-4684-A8F8-CBB8ECF4DD6D}" type="datetimeFigureOut">
              <a:rPr lang="en-SG" smtClean="0"/>
              <a:t>23/12/2025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0A85C-F8FE-E658-451D-A6F0C478C8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6B61C-A830-C6BB-E8F7-8CC9AD7067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B91451-E706-4C2A-9E9A-86259D72C6A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28192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7faetEFI4c&amp;t=1154" TargetMode="External"/><Relationship Id="rId2" Type="http://schemas.openxmlformats.org/officeDocument/2006/relationships/hyperlink" Target="http://www.youtube.com/watch?v=W7faetEFI4c&amp;t=95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W7faetEFI4c&amp;t=380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7faetEFI4c&amp;t=760" TargetMode="External"/><Relationship Id="rId2" Type="http://schemas.openxmlformats.org/officeDocument/2006/relationships/hyperlink" Target="http://www.youtube.com/watch?v=W7faetEFI4c&amp;t=497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youtube.com/watch?v=W7faetEFI4c&amp;t=1484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7faetEFI4c&amp;t=672" TargetMode="External"/><Relationship Id="rId2" Type="http://schemas.openxmlformats.org/officeDocument/2006/relationships/hyperlink" Target="http://www.youtube.com/watch?v=W7faetEFI4c&amp;t=634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7faetEFI4c&amp;t=1925" TargetMode="External"/><Relationship Id="rId2" Type="http://schemas.openxmlformats.org/officeDocument/2006/relationships/hyperlink" Target="http://www.youtube.com/watch?v=W7faetEFI4c&amp;t=72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W7faetEFI4c&amp;t=878" TargetMode="External"/><Relationship Id="rId2" Type="http://schemas.openxmlformats.org/officeDocument/2006/relationships/hyperlink" Target="http://www.youtube.com/watch?v=W7faetEFI4c&amp;t=86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9D7C3-D901-7131-FD79-2D2C6BB65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BB4A728-98E1-227C-DF99-39A5B7C54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743968"/>
            <a:ext cx="10131274" cy="58149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D0398D0-C042-C49C-9489-4719E70B14FB}"/>
              </a:ext>
            </a:extLst>
          </p:cNvPr>
          <p:cNvSpPr txBox="1"/>
          <p:nvPr/>
        </p:nvSpPr>
        <p:spPr>
          <a:xfrm>
            <a:off x="3389811" y="202474"/>
            <a:ext cx="4689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AWS Transform</a:t>
            </a:r>
          </a:p>
        </p:txBody>
      </p:sp>
    </p:spTree>
    <p:extLst>
      <p:ext uri="{BB962C8B-B14F-4D97-AF65-F5344CB8AC3E}">
        <p14:creationId xmlns:p14="http://schemas.microsoft.com/office/powerpoint/2010/main" val="1267523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F37CDD-EE6C-1CC4-F8AC-8A9877364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845" y="368295"/>
            <a:ext cx="9122683" cy="6121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803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FB571-E038-EE9D-7F46-57A39E33F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68402D-165F-A973-65BD-58CB8E438D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30" y="102581"/>
            <a:ext cx="12002540" cy="66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59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3AFCA-7519-7057-44AE-E863210D0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User Experience &amp; Interface</a:t>
            </a:r>
            <a:br>
              <a:rPr lang="en-US" b="1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5BA8D-A523-0FC3-29B4-7A46FA230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Chat Interface:</a:t>
            </a:r>
            <a:r>
              <a:rPr lang="en-US" sz="2000" dirty="0"/>
              <a:t> Users interact with the tool using natural language (e.g., "Start a mainframe modernization task") to negotiate a job plan and select objectives [</a:t>
            </a:r>
            <a:r>
              <a:rPr lang="en-US" sz="2000" dirty="0">
                <a:hlinkClick r:id="rId2"/>
              </a:rPr>
              <a:t>15:55</a:t>
            </a:r>
            <a:r>
              <a:rPr lang="en-US" sz="2000" dirty="0"/>
              <a:t>].</a:t>
            </a:r>
          </a:p>
          <a:p>
            <a:r>
              <a:rPr lang="en-US" sz="2000" b="1" dirty="0"/>
              <a:t>Unified Workspace:</a:t>
            </a:r>
            <a:r>
              <a:rPr lang="en-US" sz="2000" dirty="0"/>
              <a:t> The platform provides a collaborative environment where multiple users (contributors, approvers) can view progress, approve steps, and visualize dependency graphs [</a:t>
            </a:r>
            <a:r>
              <a:rPr lang="en-US" sz="2000" dirty="0">
                <a:hlinkClick r:id="rId3"/>
              </a:rPr>
              <a:t>19:14</a:t>
            </a:r>
            <a:r>
              <a:rPr lang="en-US" sz="2000" dirty="0"/>
              <a:t>].</a:t>
            </a:r>
          </a:p>
          <a:p>
            <a:r>
              <a:rPr lang="en-US" sz="2000" b="1" dirty="0"/>
              <a:t>Human-in-the-Loop:</a:t>
            </a:r>
            <a:r>
              <a:rPr lang="en-US" sz="2000" dirty="0"/>
              <a:t> The system is designed to pause for human judgment at critical points, such as confirming the decomposition strategy or reviewing the migration plan [</a:t>
            </a:r>
            <a:r>
              <a:rPr lang="en-US" sz="2000" dirty="0">
                <a:hlinkClick r:id="rId4"/>
              </a:rPr>
              <a:t>06:20</a:t>
            </a:r>
            <a:r>
              <a:rPr lang="en-US" sz="2000" dirty="0"/>
              <a:t>].</a:t>
            </a:r>
          </a:p>
          <a:p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1945797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E25951-9CBE-C838-19F3-ADE272A9452D}"/>
              </a:ext>
            </a:extLst>
          </p:cNvPr>
          <p:cNvSpPr txBox="1"/>
          <p:nvPr/>
        </p:nvSpPr>
        <p:spPr>
          <a:xfrm>
            <a:off x="2364377" y="2671354"/>
            <a:ext cx="62962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 err="1"/>
              <a:t>TransformX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65941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B6C45-2F1C-6F1D-A1F0-98E0FD26C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D06C420-10AE-71FD-4E77-614BCF4D5E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2052" y="2824798"/>
            <a:ext cx="9144000" cy="165576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SG" dirty="0" err="1"/>
              <a:t>LangGraph</a:t>
            </a:r>
            <a:r>
              <a:rPr lang="en-SG" dirty="0"/>
              <a:t> for agent orchestration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SG" dirty="0"/>
              <a:t>AST parsers for code analysis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SG" dirty="0" err="1"/>
              <a:t>Langfuse</a:t>
            </a:r>
            <a:r>
              <a:rPr lang="en-SG" dirty="0"/>
              <a:t> for observability</a:t>
            </a:r>
          </a:p>
        </p:txBody>
      </p:sp>
    </p:spTree>
    <p:extLst>
      <p:ext uri="{BB962C8B-B14F-4D97-AF65-F5344CB8AC3E}">
        <p14:creationId xmlns:p14="http://schemas.microsoft.com/office/powerpoint/2010/main" val="475143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9362FB8-C2E8-D5E2-E53E-95043A7A4D17}"/>
              </a:ext>
            </a:extLst>
          </p:cNvPr>
          <p:cNvGraphicFramePr>
            <a:graphicFrameLocks noGrp="1"/>
          </p:cNvGraphicFramePr>
          <p:nvPr/>
        </p:nvGraphicFramePr>
        <p:xfrm>
          <a:off x="838200" y="2081054"/>
          <a:ext cx="10515600" cy="3017520"/>
        </p:xfrm>
        <a:graphic>
          <a:graphicData uri="http://schemas.openxmlformats.org/drawingml/2006/table">
            <a:tbl>
              <a:tblPr/>
              <a:tblGrid>
                <a:gridCol w="1676400">
                  <a:extLst>
                    <a:ext uri="{9D8B030D-6E8A-4147-A177-3AD203B41FA5}">
                      <a16:colId xmlns:a16="http://schemas.microsoft.com/office/drawing/2014/main" val="2804933056"/>
                    </a:ext>
                  </a:extLst>
                </a:gridCol>
                <a:gridCol w="3820886">
                  <a:extLst>
                    <a:ext uri="{9D8B030D-6E8A-4147-A177-3AD203B41FA5}">
                      <a16:colId xmlns:a16="http://schemas.microsoft.com/office/drawing/2014/main" val="97363552"/>
                    </a:ext>
                  </a:extLst>
                </a:gridCol>
                <a:gridCol w="5018314">
                  <a:extLst>
                    <a:ext uri="{9D8B030D-6E8A-4147-A177-3AD203B41FA5}">
                      <a16:colId xmlns:a16="http://schemas.microsoft.com/office/drawing/2014/main" val="35418123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Aspect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 err="1"/>
                        <a:t>TransformX</a:t>
                      </a:r>
                      <a:endParaRPr lang="en-SG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AWS Transform (</a:t>
                      </a:r>
                      <a:r>
                        <a:rPr lang="en-SG" sz="1600" dirty="0" err="1">
                          <a:latin typeface="Courier New" panose="02070309020205020404" pitchFamily="49" charset="0"/>
                        </a:rPr>
                        <a:t>atx</a:t>
                      </a:r>
                      <a:r>
                        <a:rPr lang="en-SG" sz="1600" dirty="0"/>
                        <a:t>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64489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 dirty="0"/>
                        <a:t>Orchestration</a:t>
                      </a:r>
                      <a:endParaRPr lang="en-SG" sz="16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LangGraph (you control)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Proprietary (AWS black box)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54562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LLM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Your choice (Claude API, Ollama, etc.)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Bedrock (likely Claude)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6233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Trigger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Manual/CLI/CI pipeline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Manual/CLI/CI pipeline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0674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Scope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Broader transformations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Broader transformations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4348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Learning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Langfuse + custom RAG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Built-in knowledge items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44006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Cost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dirty="0"/>
                        <a:t>API tokens (or free with local LLM)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Agent minutes (paid)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6791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Customization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Full control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Limited to their framework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29347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b="1"/>
                        <a:t>Observability</a:t>
                      </a:r>
                      <a:endParaRPr lang="en-SG" sz="16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/>
                        <a:t>Langfuse (your setup)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SG" sz="1600" dirty="0"/>
                        <a:t>AWS billing dashboard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30058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1DEB09D-14C4-1220-EAF6-65997FAA243E}"/>
              </a:ext>
            </a:extLst>
          </p:cNvPr>
          <p:cNvSpPr txBox="1"/>
          <p:nvPr/>
        </p:nvSpPr>
        <p:spPr>
          <a:xfrm>
            <a:off x="770709" y="1338943"/>
            <a:ext cx="3187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b="1" dirty="0">
                <a:latin typeface="Arial" panose="020B0604020202020204" pitchFamily="34" charset="0"/>
              </a:rPr>
              <a:t>Architecture Comparison</a:t>
            </a:r>
          </a:p>
          <a:p>
            <a:endParaRPr lang="en-SG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44BAE5-BB7E-2B4A-57A8-BD651057BFD3}"/>
              </a:ext>
            </a:extLst>
          </p:cNvPr>
          <p:cNvSpPr txBox="1"/>
          <p:nvPr/>
        </p:nvSpPr>
        <p:spPr>
          <a:xfrm>
            <a:off x="2671354" y="189411"/>
            <a:ext cx="4865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 err="1"/>
              <a:t>TransformX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21029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26AB2D-EECC-FE22-3535-62437B424A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8" y="1593669"/>
            <a:ext cx="4161917" cy="47679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E759B8-36A2-6951-97F9-42EB080639E5}"/>
              </a:ext>
            </a:extLst>
          </p:cNvPr>
          <p:cNvSpPr txBox="1"/>
          <p:nvPr/>
        </p:nvSpPr>
        <p:spPr>
          <a:xfrm>
            <a:off x="-720416" y="756155"/>
            <a:ext cx="491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Scanner Agent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A4F0EF-E5C1-9AD6-A6F5-EA53FA2ED7C3}"/>
              </a:ext>
            </a:extLst>
          </p:cNvPr>
          <p:cNvSpPr txBox="1"/>
          <p:nvPr/>
        </p:nvSpPr>
        <p:spPr>
          <a:xfrm>
            <a:off x="2493176" y="706730"/>
            <a:ext cx="5786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Planner Agent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CEF7C7-F849-38EE-9EFD-CD5441203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106" y="1473146"/>
            <a:ext cx="2990433" cy="53492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54BA34-BB50-B44D-CB35-12DE39105538}"/>
              </a:ext>
            </a:extLst>
          </p:cNvPr>
          <p:cNvSpPr txBox="1"/>
          <p:nvPr/>
        </p:nvSpPr>
        <p:spPr>
          <a:xfrm>
            <a:off x="5565216" y="672266"/>
            <a:ext cx="5786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Transformer Agent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0062D2-68AF-FAC0-D00D-AF2DB9E24E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7395" y="1125487"/>
            <a:ext cx="2940714" cy="58762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9B710BD-8C75-4A6F-A98C-057832C9DB4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251" y="1130668"/>
            <a:ext cx="2126901" cy="56025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07ED4B8-9D48-C5EF-D048-40FA10A84CED}"/>
              </a:ext>
            </a:extLst>
          </p:cNvPr>
          <p:cNvSpPr txBox="1"/>
          <p:nvPr/>
        </p:nvSpPr>
        <p:spPr>
          <a:xfrm>
            <a:off x="8280022" y="583196"/>
            <a:ext cx="491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Validator Agent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D090E0-4DFD-6D8D-F408-2F0B336991CC}"/>
              </a:ext>
            </a:extLst>
          </p:cNvPr>
          <p:cNvSpPr txBox="1"/>
          <p:nvPr/>
        </p:nvSpPr>
        <p:spPr>
          <a:xfrm>
            <a:off x="4395652" y="77188"/>
            <a:ext cx="2821744" cy="367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Multi Agent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566244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025298-DC4A-7C37-CD64-9DED3E97C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86" y="1601443"/>
            <a:ext cx="4160087" cy="49234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365BCC-3DEA-3ACC-458E-F18D55B51592}"/>
              </a:ext>
            </a:extLst>
          </p:cNvPr>
          <p:cNvSpPr txBox="1"/>
          <p:nvPr/>
        </p:nvSpPr>
        <p:spPr>
          <a:xfrm>
            <a:off x="264306" y="723204"/>
            <a:ext cx="5786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Scanner Agent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B699DA-854F-33CC-9B88-C90E346E1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220" y="836024"/>
            <a:ext cx="2516953" cy="58260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EA1471-4328-73FF-5BC3-E2E0FF6DAE4A}"/>
              </a:ext>
            </a:extLst>
          </p:cNvPr>
          <p:cNvSpPr txBox="1"/>
          <p:nvPr/>
        </p:nvSpPr>
        <p:spPr>
          <a:xfrm>
            <a:off x="5770273" y="214297"/>
            <a:ext cx="5786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/>
              <a:t>Planner Agent</a:t>
            </a:r>
          </a:p>
        </p:txBody>
      </p:sp>
    </p:spTree>
    <p:extLst>
      <p:ext uri="{BB962C8B-B14F-4D97-AF65-F5344CB8AC3E}">
        <p14:creationId xmlns:p14="http://schemas.microsoft.com/office/powerpoint/2010/main" val="3636861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F3A896-2876-A91E-C8B5-8E6EF420C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200B94D-36E1-582B-05E4-17A2C3E42606}"/>
              </a:ext>
            </a:extLst>
          </p:cNvPr>
          <p:cNvSpPr txBox="1"/>
          <p:nvPr/>
        </p:nvSpPr>
        <p:spPr>
          <a:xfrm>
            <a:off x="3814898" y="202475"/>
            <a:ext cx="45622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dirty="0" err="1"/>
              <a:t>Langfuse</a:t>
            </a:r>
            <a:r>
              <a:rPr lang="en-SG" b="1" dirty="0"/>
              <a:t> : For Evals and Observability </a:t>
            </a:r>
            <a:br>
              <a:rPr lang="en-SG" b="1" dirty="0"/>
            </a:br>
            <a:r>
              <a:rPr lang="en-SG" b="1" dirty="0"/>
              <a:t>LLM-as-a-Judge Pattern</a:t>
            </a:r>
          </a:p>
          <a:p>
            <a:endParaRPr lang="en-SG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C7274-9521-B594-5E6A-59FDC4915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189" y="1820939"/>
            <a:ext cx="10519954" cy="348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412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D2EAB2A-68FD-0176-EB32-180D56FC0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348" y="705393"/>
            <a:ext cx="9365725" cy="5144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30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CEDF55-92AE-2928-66C7-C69AB15BD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AE35C6-9C47-ED9B-C533-5CDCE7B54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720" y="2740889"/>
            <a:ext cx="6395880" cy="287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297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8037A-C081-3EC1-04DC-FC12482EB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Code Analysis</a:t>
            </a:r>
            <a:br>
              <a:rPr lang="en-US" dirty="0"/>
            </a:br>
            <a:endParaRPr lang="en-S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1A9D5-2E99-836B-E9BF-D8E83E0AE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What it does:</a:t>
            </a:r>
            <a:r>
              <a:rPr lang="en-US" sz="2000" dirty="0"/>
              <a:t> The process begins by analyzing the legacy codebase (e.g., COBOL, JCL) to identify file types, dependencies, and redundancies [</a:t>
            </a:r>
            <a:r>
              <a:rPr lang="en-US" sz="2000" dirty="0">
                <a:hlinkClick r:id="rId2"/>
              </a:rPr>
              <a:t>08:17</a:t>
            </a:r>
            <a:r>
              <a:rPr lang="en-US" sz="2000" dirty="0"/>
              <a:t>].</a:t>
            </a:r>
          </a:p>
          <a:p>
            <a:r>
              <a:rPr lang="en-US" sz="2000" b="1" dirty="0"/>
              <a:t>Outcome:</a:t>
            </a:r>
            <a:r>
              <a:rPr lang="en-US" sz="2000" dirty="0"/>
              <a:t> It creates a "dependency graph" that maps out the interconnectedness of the system, helping teams understand the complexity before starting [</a:t>
            </a:r>
            <a:r>
              <a:rPr lang="en-US" sz="2000" dirty="0">
                <a:hlinkClick r:id="rId3"/>
              </a:rPr>
              <a:t>12:40</a:t>
            </a:r>
            <a:r>
              <a:rPr lang="en-US" sz="2000" dirty="0"/>
              <a:t>]. It also identifies missing components or duplicate files that need to be resolved [</a:t>
            </a:r>
            <a:r>
              <a:rPr lang="en-US" sz="2000" dirty="0">
                <a:hlinkClick r:id="rId4"/>
              </a:rPr>
              <a:t>24:44</a:t>
            </a:r>
            <a:r>
              <a:rPr lang="en-US" sz="2000" dirty="0"/>
              <a:t>].</a:t>
            </a:r>
          </a:p>
          <a:p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2140865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B7C03-6C2E-43E5-7A83-6A3386C0F4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F4EFC-6D15-5BC9-9366-664D2E92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22960" y="574132"/>
            <a:ext cx="7160622" cy="379458"/>
          </a:xfrm>
        </p:spPr>
        <p:txBody>
          <a:bodyPr>
            <a:normAutofit fontScale="90000"/>
          </a:bodyPr>
          <a:lstStyle/>
          <a:p>
            <a:pPr algn="ctr"/>
            <a:r>
              <a:rPr lang="en-SG" dirty="0"/>
              <a:t>Document Generation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30E0650-49F0-1F68-129E-FEE265CA1D3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078990"/>
            <a:ext cx="10260496" cy="1844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What it does:</a:t>
            </a:r>
            <a:r>
              <a:rPr lang="en-US" sz="1800" dirty="0"/>
              <a:t> The service generates natural language documentation for both technical developers and business users.</a:t>
            </a:r>
          </a:p>
          <a:p>
            <a:r>
              <a:rPr lang="en-US" sz="1800" b="1" dirty="0"/>
              <a:t>Technical Docs:</a:t>
            </a:r>
            <a:r>
              <a:rPr lang="en-US" sz="1800" dirty="0"/>
              <a:t> Detail how data is accessed, control flows, and program logic for developers maintaining the code [</a:t>
            </a:r>
            <a:r>
              <a:rPr lang="en-US" sz="1800" dirty="0">
                <a:hlinkClick r:id="rId2"/>
              </a:rPr>
              <a:t>10:34</a:t>
            </a:r>
            <a:r>
              <a:rPr lang="en-US" sz="1800" dirty="0"/>
              <a:t>].</a:t>
            </a:r>
          </a:p>
          <a:p>
            <a:r>
              <a:rPr lang="en-US" sz="1800" b="1" dirty="0"/>
              <a:t>Business Rules Extraction:</a:t>
            </a:r>
            <a:r>
              <a:rPr lang="en-US" sz="1800" dirty="0"/>
              <a:t> Extracts and visualizes business logic so non-technical users can understand what decisions the software is making [</a:t>
            </a:r>
            <a:r>
              <a:rPr lang="en-US" sz="1800" dirty="0">
                <a:hlinkClick r:id="rId3"/>
              </a:rPr>
              <a:t>11:12</a:t>
            </a:r>
            <a:r>
              <a:rPr lang="en-US" sz="1800" dirty="0"/>
              <a:t>]. This helps in deciding what logic to keep or reimagine.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E237CE-7E2E-E735-E92E-12EABBD092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8994" y="301352"/>
            <a:ext cx="4779846" cy="260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674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344E1-6587-1338-6946-1CD6A24AE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Decomposition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B3A2385-DE29-64AF-D7BA-49483E46F66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267759"/>
            <a:ext cx="10214113" cy="1467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What it does:</a:t>
            </a:r>
            <a:r>
              <a:rPr lang="en-US" sz="1800" dirty="0"/>
              <a:t> It breaks down the monolithic mainframe application into smaller, distinct business domains (e.g., "Accounts," "Transactions") to plan the migration [</a:t>
            </a:r>
            <a:r>
              <a:rPr lang="en-US" sz="1800" dirty="0">
                <a:hlinkClick r:id="rId2"/>
              </a:rPr>
              <a:t>12:02</a:t>
            </a:r>
            <a:r>
              <a:rPr lang="en-US" sz="1800" dirty="0"/>
              <a:t>].</a:t>
            </a:r>
          </a:p>
          <a:p>
            <a:r>
              <a:rPr lang="en-US" sz="1800" b="1" dirty="0"/>
              <a:t>How:</a:t>
            </a:r>
            <a:r>
              <a:rPr lang="en-US" sz="1800" dirty="0"/>
              <a:t> It uses automated detection combined with human input. A user can provide "seeds" (hinting at which files belong to a specific domain), and the AI uses semantic search to group related files and boundaries automatically [</a:t>
            </a:r>
            <a:r>
              <a:rPr lang="en-US" sz="1800" dirty="0">
                <a:hlinkClick r:id="rId3"/>
              </a:rPr>
              <a:t>32:05</a:t>
            </a:r>
            <a:r>
              <a:rPr lang="en-US" sz="1800" dirty="0"/>
              <a:t>].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132813-FBEE-1705-D43E-7A5229D84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1742" y="97845"/>
            <a:ext cx="5853372" cy="293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232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EE875D6-6336-FC78-0924-0568C1777188}"/>
              </a:ext>
            </a:extLst>
          </p:cNvPr>
          <p:cNvSpPr txBox="1"/>
          <p:nvPr/>
        </p:nvSpPr>
        <p:spPr>
          <a:xfrm>
            <a:off x="2501537" y="254726"/>
            <a:ext cx="561049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Comprehensive Code analysis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96FB1B-53AE-B86C-1509-485A566AC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25" y="773387"/>
            <a:ext cx="9131148" cy="5927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932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D5A24-8DBA-4CC9-6ACD-F862AE43E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5EF01A-45E6-6998-59D5-FD726EF721A7}"/>
              </a:ext>
            </a:extLst>
          </p:cNvPr>
          <p:cNvSpPr txBox="1"/>
          <p:nvPr/>
        </p:nvSpPr>
        <p:spPr>
          <a:xfrm>
            <a:off x="2501537" y="254726"/>
            <a:ext cx="561049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Solve missing puzzle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5C3E67-B44A-26DA-9AD2-437C578E8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406" y="922065"/>
            <a:ext cx="8647688" cy="548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1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96D8E-661C-2572-2B7C-A902FC71C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326E8A-E3AC-2BD4-6DAD-0CB6F8D1D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195" y="962986"/>
            <a:ext cx="9232722" cy="589501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B7CE8D-8034-767F-B1F3-10C83A603C4D}"/>
              </a:ext>
            </a:extLst>
          </p:cNvPr>
          <p:cNvSpPr txBox="1"/>
          <p:nvPr/>
        </p:nvSpPr>
        <p:spPr>
          <a:xfrm>
            <a:off x="2501537" y="254726"/>
            <a:ext cx="5610497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Human in Loop | Job Plan</a:t>
            </a:r>
          </a:p>
        </p:txBody>
      </p:sp>
    </p:spTree>
    <p:extLst>
      <p:ext uri="{BB962C8B-B14F-4D97-AF65-F5344CB8AC3E}">
        <p14:creationId xmlns:p14="http://schemas.microsoft.com/office/powerpoint/2010/main" val="2550087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10D6D-F167-3B8A-9136-27C6F0E2C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Automated Refactoring &amp; "Reforge"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95D233-69BC-4135-8C33-74A862AE9D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3203639"/>
            <a:ext cx="10969487" cy="15953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Automated Refactoring &amp; "Reforge"</a:t>
            </a:r>
            <a:endParaRPr lang="en-US" sz="1800" dirty="0"/>
          </a:p>
          <a:p>
            <a:r>
              <a:rPr lang="en-US" sz="1800" b="1" dirty="0"/>
              <a:t>Refactoring:</a:t>
            </a:r>
            <a:r>
              <a:rPr lang="en-US" sz="1800" dirty="0"/>
              <a:t> The service automatically converts COBOL code into functionally equivalent Java code [</a:t>
            </a:r>
            <a:r>
              <a:rPr lang="en-US" sz="1800" dirty="0">
                <a:hlinkClick r:id="rId2"/>
              </a:rPr>
              <a:t>14:20</a:t>
            </a:r>
            <a:r>
              <a:rPr lang="en-US" sz="1800" dirty="0"/>
              <a:t>].</a:t>
            </a:r>
          </a:p>
          <a:p>
            <a:r>
              <a:rPr lang="en-US" sz="1800" b="1" dirty="0"/>
              <a:t>Reforge (Key Feature):</a:t>
            </a:r>
            <a:r>
              <a:rPr lang="en-US" sz="1800" dirty="0"/>
              <a:t> A multi-agent process called "Reforge" takes the initial Java conversion and restructures it to make it more readable and idiomatic (Java-like) rather than just a line-by-line translation of COBOL. It simplifies complex loops and adds human-readable comments to ensure the code is maintainable long-term [</a:t>
            </a:r>
            <a:r>
              <a:rPr lang="en-US" sz="1800" dirty="0">
                <a:hlinkClick r:id="rId3"/>
              </a:rPr>
              <a:t>14:38</a:t>
            </a:r>
            <a:r>
              <a:rPr lang="en-US" sz="1800" dirty="0"/>
              <a:t>].</a:t>
            </a:r>
          </a:p>
        </p:txBody>
      </p:sp>
    </p:spTree>
    <p:extLst>
      <p:ext uri="{BB962C8B-B14F-4D97-AF65-F5344CB8AC3E}">
        <p14:creationId xmlns:p14="http://schemas.microsoft.com/office/powerpoint/2010/main" val="4153457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568</Words>
  <Application>Microsoft Office PowerPoint</Application>
  <PresentationFormat>Widescreen</PresentationFormat>
  <Paragraphs>63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Code Analysis </vt:lpstr>
      <vt:lpstr>Document Generation</vt:lpstr>
      <vt:lpstr>Decomposition</vt:lpstr>
      <vt:lpstr>PowerPoint Presentation</vt:lpstr>
      <vt:lpstr>PowerPoint Presentation</vt:lpstr>
      <vt:lpstr>PowerPoint Presentation</vt:lpstr>
      <vt:lpstr>Automated Refactoring &amp; "Reforge"</vt:lpstr>
      <vt:lpstr>PowerPoint Presentation</vt:lpstr>
      <vt:lpstr>PowerPoint Presentation</vt:lpstr>
      <vt:lpstr>User Experience &amp; Interface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Kumar</dc:creator>
  <cp:lastModifiedBy>Naveen Kumar</cp:lastModifiedBy>
  <cp:revision>72</cp:revision>
  <dcterms:created xsi:type="dcterms:W3CDTF">2025-12-22T12:46:41Z</dcterms:created>
  <dcterms:modified xsi:type="dcterms:W3CDTF">2025-12-23T14:06:05Z</dcterms:modified>
</cp:coreProperties>
</file>

<file path=docProps/thumbnail.jpeg>
</file>